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Lobster"/>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Lobster-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a88b0246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a88b0246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a88b024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a88b0246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66b91636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66b91636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66b91636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6b91636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66b91636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6b91636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66b9163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6b9163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66b9163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66b9163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66b9163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66b9163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66b91636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6b91636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366b9163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66b9163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366b91636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66b91636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66b91636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66b91636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366b91636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66b91636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66b91636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66b91636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3706cc40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706cc40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a88b024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a88b024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66b9163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66b9163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8.png"/><Relationship Id="rId10" Type="http://schemas.openxmlformats.org/officeDocument/2006/relationships/image" Target="../media/image20.png"/><Relationship Id="rId9"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34.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29.png"/><Relationship Id="rId10" Type="http://schemas.openxmlformats.org/officeDocument/2006/relationships/image" Target="../media/image33.png"/><Relationship Id="rId9"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9.png"/><Relationship Id="rId10" Type="http://schemas.openxmlformats.org/officeDocument/2006/relationships/image" Target="../media/image40.png"/><Relationship Id="rId9"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gif"/><Relationship Id="rId7" Type="http://schemas.openxmlformats.org/officeDocument/2006/relationships/image" Target="../media/image14.png"/><Relationship Id="rId8"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10"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23.png"/><Relationship Id="rId7" Type="http://schemas.openxmlformats.org/officeDocument/2006/relationships/image" Target="../media/image8.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9.png"/><Relationship Id="rId5" Type="http://schemas.openxmlformats.org/officeDocument/2006/relationships/image" Target="../media/image15.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5614205" y="820775"/>
            <a:ext cx="3218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The Black Dragon Girl</a:t>
            </a:r>
            <a:endParaRPr>
              <a:latin typeface="Lobster"/>
              <a:ea typeface="Lobster"/>
              <a:cs typeface="Lobster"/>
              <a:sym typeface="Lobster"/>
            </a:endParaRPr>
          </a:p>
        </p:txBody>
      </p:sp>
      <p:sp>
        <p:nvSpPr>
          <p:cNvPr id="55" name="Google Shape;55;p13"/>
          <p:cNvSpPr txBox="1"/>
          <p:nvPr>
            <p:ph idx="1" type="subTitle"/>
          </p:nvPr>
        </p:nvSpPr>
        <p:spPr>
          <a:xfrm>
            <a:off x="5614200" y="2910325"/>
            <a:ext cx="3218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Georgia"/>
                <a:ea typeface="Georgia"/>
                <a:cs typeface="Georgia"/>
                <a:sym typeface="Georgia"/>
              </a:rPr>
              <a:t>An animated show about a new girl boarded at an art high school </a:t>
            </a:r>
            <a:endParaRPr>
              <a:solidFill>
                <a:srgbClr val="000000"/>
              </a:solidFill>
              <a:latin typeface="Georgia"/>
              <a:ea typeface="Georgia"/>
              <a:cs typeface="Georgia"/>
              <a:sym typeface="Georgia"/>
            </a:endParaRPr>
          </a:p>
        </p:txBody>
      </p:sp>
      <p:pic>
        <p:nvPicPr>
          <p:cNvPr id="56" name="Google Shape;56;p13"/>
          <p:cNvPicPr preferRelativeResize="0"/>
          <p:nvPr/>
        </p:nvPicPr>
        <p:blipFill>
          <a:blip r:embed="rId3">
            <a:alphaModFix/>
          </a:blip>
          <a:stretch>
            <a:fillRect/>
          </a:stretch>
        </p:blipFill>
        <p:spPr>
          <a:xfrm>
            <a:off x="70164" y="0"/>
            <a:ext cx="525517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13100" y="486625"/>
            <a:ext cx="213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Emily Xue (15) </a:t>
            </a:r>
            <a:endParaRPr sz="2400">
              <a:latin typeface="Times New Roman"/>
              <a:ea typeface="Times New Roman"/>
              <a:cs typeface="Times New Roman"/>
              <a:sym typeface="Times New Roman"/>
            </a:endParaRPr>
          </a:p>
        </p:txBody>
      </p:sp>
      <p:sp>
        <p:nvSpPr>
          <p:cNvPr id="123" name="Google Shape;123;p22"/>
          <p:cNvSpPr txBox="1"/>
          <p:nvPr>
            <p:ph idx="1" type="body"/>
          </p:nvPr>
        </p:nvSpPr>
        <p:spPr>
          <a:xfrm>
            <a:off x="209850" y="1059325"/>
            <a:ext cx="2419500" cy="136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Goofy. Loves making silly things.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Dramatic, sensitive, intense.</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Always gets in trouble (internal).</a:t>
            </a:r>
            <a:endParaRPr sz="1400">
              <a:latin typeface="Times New Roman"/>
              <a:ea typeface="Times New Roman"/>
              <a:cs typeface="Times New Roman"/>
              <a:sym typeface="Times New Roman"/>
            </a:endParaRPr>
          </a:p>
        </p:txBody>
      </p:sp>
      <p:sp>
        <p:nvSpPr>
          <p:cNvPr id="124" name="Google Shape;124;p22"/>
          <p:cNvSpPr txBox="1"/>
          <p:nvPr/>
        </p:nvSpPr>
        <p:spPr>
          <a:xfrm>
            <a:off x="413100" y="205475"/>
            <a:ext cx="1375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Characters</a:t>
            </a:r>
            <a:endParaRPr>
              <a:latin typeface="Lobster"/>
              <a:ea typeface="Lobster"/>
              <a:cs typeface="Lobster"/>
              <a:sym typeface="Lobster"/>
            </a:endParaRPr>
          </a:p>
        </p:txBody>
      </p:sp>
      <p:sp>
        <p:nvSpPr>
          <p:cNvPr id="125" name="Google Shape;125;p22"/>
          <p:cNvSpPr txBox="1"/>
          <p:nvPr>
            <p:ph type="title"/>
          </p:nvPr>
        </p:nvSpPr>
        <p:spPr>
          <a:xfrm>
            <a:off x="413100" y="2693550"/>
            <a:ext cx="201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Sina Xue (14)</a:t>
            </a:r>
            <a:endParaRPr sz="2400">
              <a:latin typeface="Times New Roman"/>
              <a:ea typeface="Times New Roman"/>
              <a:cs typeface="Times New Roman"/>
              <a:sym typeface="Times New Roman"/>
            </a:endParaRPr>
          </a:p>
        </p:txBody>
      </p:sp>
      <p:sp>
        <p:nvSpPr>
          <p:cNvPr id="126" name="Google Shape;126;p22"/>
          <p:cNvSpPr txBox="1"/>
          <p:nvPr>
            <p:ph idx="1" type="body"/>
          </p:nvPr>
        </p:nvSpPr>
        <p:spPr>
          <a:xfrm>
            <a:off x="332425" y="3215550"/>
            <a:ext cx="2093700" cy="48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Emily’s younger sister.</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Lazy, chill, don’t care.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Lustful, loves food.</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Always gets in trouble (external).</a:t>
            </a:r>
            <a:endParaRPr sz="1400">
              <a:latin typeface="Times New Roman"/>
              <a:ea typeface="Times New Roman"/>
              <a:cs typeface="Times New Roman"/>
              <a:sym typeface="Times New Roman"/>
            </a:endParaRPr>
          </a:p>
        </p:txBody>
      </p:sp>
      <p:pic>
        <p:nvPicPr>
          <p:cNvPr id="127" name="Google Shape;127;p22"/>
          <p:cNvPicPr preferRelativeResize="0"/>
          <p:nvPr/>
        </p:nvPicPr>
        <p:blipFill>
          <a:blip r:embed="rId3">
            <a:alphaModFix/>
          </a:blip>
          <a:stretch>
            <a:fillRect/>
          </a:stretch>
        </p:blipFill>
        <p:spPr>
          <a:xfrm>
            <a:off x="4169025" y="2750950"/>
            <a:ext cx="1630275" cy="2219950"/>
          </a:xfrm>
          <a:prstGeom prst="rect">
            <a:avLst/>
          </a:prstGeom>
          <a:noFill/>
          <a:ln>
            <a:noFill/>
          </a:ln>
        </p:spPr>
      </p:pic>
      <p:pic>
        <p:nvPicPr>
          <p:cNvPr id="128" name="Google Shape;128;p22"/>
          <p:cNvPicPr preferRelativeResize="0"/>
          <p:nvPr/>
        </p:nvPicPr>
        <p:blipFill>
          <a:blip r:embed="rId4">
            <a:alphaModFix/>
          </a:blip>
          <a:stretch>
            <a:fillRect/>
          </a:stretch>
        </p:blipFill>
        <p:spPr>
          <a:xfrm>
            <a:off x="2629350" y="311325"/>
            <a:ext cx="1719471" cy="2382225"/>
          </a:xfrm>
          <a:prstGeom prst="rect">
            <a:avLst/>
          </a:prstGeom>
          <a:noFill/>
          <a:ln>
            <a:noFill/>
          </a:ln>
        </p:spPr>
      </p:pic>
      <p:pic>
        <p:nvPicPr>
          <p:cNvPr id="129" name="Google Shape;129;p22"/>
          <p:cNvPicPr preferRelativeResize="0"/>
          <p:nvPr/>
        </p:nvPicPr>
        <p:blipFill>
          <a:blip r:embed="rId5">
            <a:alphaModFix/>
          </a:blip>
          <a:stretch>
            <a:fillRect/>
          </a:stretch>
        </p:blipFill>
        <p:spPr>
          <a:xfrm>
            <a:off x="5857050" y="2876173"/>
            <a:ext cx="1630275" cy="2083501"/>
          </a:xfrm>
          <a:prstGeom prst="rect">
            <a:avLst/>
          </a:prstGeom>
          <a:noFill/>
          <a:ln>
            <a:noFill/>
          </a:ln>
        </p:spPr>
      </p:pic>
      <p:pic>
        <p:nvPicPr>
          <p:cNvPr id="130" name="Google Shape;130;p22"/>
          <p:cNvPicPr preferRelativeResize="0"/>
          <p:nvPr/>
        </p:nvPicPr>
        <p:blipFill>
          <a:blip r:embed="rId6">
            <a:alphaModFix/>
          </a:blip>
          <a:stretch>
            <a:fillRect/>
          </a:stretch>
        </p:blipFill>
        <p:spPr>
          <a:xfrm>
            <a:off x="7545075" y="2861818"/>
            <a:ext cx="1567474" cy="2112207"/>
          </a:xfrm>
          <a:prstGeom prst="rect">
            <a:avLst/>
          </a:prstGeom>
          <a:noFill/>
          <a:ln>
            <a:noFill/>
          </a:ln>
        </p:spPr>
      </p:pic>
      <p:pic>
        <p:nvPicPr>
          <p:cNvPr id="131" name="Google Shape;131;p22"/>
          <p:cNvPicPr preferRelativeResize="0"/>
          <p:nvPr/>
        </p:nvPicPr>
        <p:blipFill>
          <a:blip r:embed="rId7">
            <a:alphaModFix/>
          </a:blip>
          <a:stretch>
            <a:fillRect/>
          </a:stretch>
        </p:blipFill>
        <p:spPr>
          <a:xfrm>
            <a:off x="2551174" y="2750949"/>
            <a:ext cx="1510346" cy="2219951"/>
          </a:xfrm>
          <a:prstGeom prst="rect">
            <a:avLst/>
          </a:prstGeom>
          <a:noFill/>
          <a:ln>
            <a:noFill/>
          </a:ln>
        </p:spPr>
      </p:pic>
      <p:pic>
        <p:nvPicPr>
          <p:cNvPr id="132" name="Google Shape;132;p22"/>
          <p:cNvPicPr preferRelativeResize="0"/>
          <p:nvPr/>
        </p:nvPicPr>
        <p:blipFill>
          <a:blip r:embed="rId8">
            <a:alphaModFix/>
          </a:blip>
          <a:stretch>
            <a:fillRect/>
          </a:stretch>
        </p:blipFill>
        <p:spPr>
          <a:xfrm>
            <a:off x="4390574" y="311325"/>
            <a:ext cx="1340003" cy="2382226"/>
          </a:xfrm>
          <a:prstGeom prst="rect">
            <a:avLst/>
          </a:prstGeom>
          <a:noFill/>
          <a:ln>
            <a:noFill/>
          </a:ln>
        </p:spPr>
      </p:pic>
      <p:pic>
        <p:nvPicPr>
          <p:cNvPr id="133" name="Google Shape;133;p22"/>
          <p:cNvPicPr preferRelativeResize="0"/>
          <p:nvPr/>
        </p:nvPicPr>
        <p:blipFill>
          <a:blip r:embed="rId9">
            <a:alphaModFix/>
          </a:blip>
          <a:stretch>
            <a:fillRect/>
          </a:stretch>
        </p:blipFill>
        <p:spPr>
          <a:xfrm>
            <a:off x="5772325" y="311324"/>
            <a:ext cx="1830478" cy="2382225"/>
          </a:xfrm>
          <a:prstGeom prst="rect">
            <a:avLst/>
          </a:prstGeom>
          <a:noFill/>
          <a:ln>
            <a:noFill/>
          </a:ln>
        </p:spPr>
      </p:pic>
      <p:pic>
        <p:nvPicPr>
          <p:cNvPr id="134" name="Google Shape;134;p22"/>
          <p:cNvPicPr preferRelativeResize="0"/>
          <p:nvPr/>
        </p:nvPicPr>
        <p:blipFill rotWithShape="1">
          <a:blip r:embed="rId10">
            <a:alphaModFix/>
          </a:blip>
          <a:srcRect b="0" l="11387" r="10131" t="0"/>
          <a:stretch/>
        </p:blipFill>
        <p:spPr>
          <a:xfrm>
            <a:off x="7695050" y="311325"/>
            <a:ext cx="1291152" cy="2382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Mask Aesthetic</a:t>
            </a:r>
            <a:endParaRPr/>
          </a:p>
        </p:txBody>
      </p:sp>
      <p:sp>
        <p:nvSpPr>
          <p:cNvPr id="140" name="Google Shape;140;p23"/>
          <p:cNvSpPr txBox="1"/>
          <p:nvPr>
            <p:ph idx="1" type="body"/>
          </p:nvPr>
        </p:nvSpPr>
        <p:spPr>
          <a:xfrm>
            <a:off x="311700" y="1152475"/>
            <a:ext cx="4449000" cy="14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people wear masks in their Canvases.</a:t>
            </a:r>
            <a:endParaRPr/>
          </a:p>
          <a:p>
            <a:pPr indent="0" lvl="0" marL="0" rtl="0" algn="l">
              <a:spcBef>
                <a:spcPts val="1600"/>
              </a:spcBef>
              <a:spcAft>
                <a:spcPts val="1600"/>
              </a:spcAft>
              <a:buNone/>
            </a:pPr>
            <a:r>
              <a:t/>
            </a:r>
            <a:endParaRPr/>
          </a:p>
        </p:txBody>
      </p:sp>
      <p:pic>
        <p:nvPicPr>
          <p:cNvPr id="141" name="Google Shape;141;p23"/>
          <p:cNvPicPr preferRelativeResize="0"/>
          <p:nvPr/>
        </p:nvPicPr>
        <p:blipFill>
          <a:blip r:embed="rId3">
            <a:alphaModFix/>
          </a:blip>
          <a:stretch>
            <a:fillRect/>
          </a:stretch>
        </p:blipFill>
        <p:spPr>
          <a:xfrm>
            <a:off x="7224450" y="45050"/>
            <a:ext cx="1919550" cy="2760200"/>
          </a:xfrm>
          <a:prstGeom prst="rect">
            <a:avLst/>
          </a:prstGeom>
          <a:noFill/>
          <a:ln>
            <a:noFill/>
          </a:ln>
        </p:spPr>
      </p:pic>
      <p:pic>
        <p:nvPicPr>
          <p:cNvPr id="142" name="Google Shape;142;p23"/>
          <p:cNvPicPr preferRelativeResize="0"/>
          <p:nvPr/>
        </p:nvPicPr>
        <p:blipFill rotWithShape="1">
          <a:blip r:embed="rId4">
            <a:alphaModFix/>
          </a:blip>
          <a:srcRect b="20728" l="12873" r="21814" t="15727"/>
          <a:stretch/>
        </p:blipFill>
        <p:spPr>
          <a:xfrm>
            <a:off x="5948100" y="45050"/>
            <a:ext cx="1217450" cy="1776674"/>
          </a:xfrm>
          <a:prstGeom prst="rect">
            <a:avLst/>
          </a:prstGeom>
          <a:noFill/>
          <a:ln>
            <a:noFill/>
          </a:ln>
        </p:spPr>
      </p:pic>
      <p:pic>
        <p:nvPicPr>
          <p:cNvPr id="143" name="Google Shape;143;p23"/>
          <p:cNvPicPr preferRelativeResize="0"/>
          <p:nvPr/>
        </p:nvPicPr>
        <p:blipFill rotWithShape="1">
          <a:blip r:embed="rId5">
            <a:alphaModFix/>
          </a:blip>
          <a:srcRect b="11220" l="0" r="6015" t="6278"/>
          <a:stretch/>
        </p:blipFill>
        <p:spPr>
          <a:xfrm>
            <a:off x="7392150" y="2805250"/>
            <a:ext cx="1751850" cy="2306725"/>
          </a:xfrm>
          <a:prstGeom prst="rect">
            <a:avLst/>
          </a:prstGeom>
          <a:noFill/>
          <a:ln>
            <a:noFill/>
          </a:ln>
        </p:spPr>
      </p:pic>
      <p:pic>
        <p:nvPicPr>
          <p:cNvPr id="144" name="Google Shape;144;p23"/>
          <p:cNvPicPr preferRelativeResize="0"/>
          <p:nvPr/>
        </p:nvPicPr>
        <p:blipFill>
          <a:blip r:embed="rId6">
            <a:alphaModFix/>
          </a:blip>
          <a:stretch>
            <a:fillRect/>
          </a:stretch>
        </p:blipFill>
        <p:spPr>
          <a:xfrm>
            <a:off x="5139938" y="1913424"/>
            <a:ext cx="2011317" cy="3016976"/>
          </a:xfrm>
          <a:prstGeom prst="rect">
            <a:avLst/>
          </a:prstGeom>
          <a:noFill/>
          <a:ln>
            <a:noFill/>
          </a:ln>
        </p:spPr>
      </p:pic>
      <p:pic>
        <p:nvPicPr>
          <p:cNvPr id="145" name="Google Shape;145;p23"/>
          <p:cNvPicPr preferRelativeResize="0"/>
          <p:nvPr/>
        </p:nvPicPr>
        <p:blipFill rotWithShape="1">
          <a:blip r:embed="rId7">
            <a:alphaModFix/>
          </a:blip>
          <a:srcRect b="38168" l="14717" r="16639" t="3173"/>
          <a:stretch/>
        </p:blipFill>
        <p:spPr>
          <a:xfrm>
            <a:off x="3485550" y="3033087"/>
            <a:ext cx="1581199" cy="1928551"/>
          </a:xfrm>
          <a:prstGeom prst="rect">
            <a:avLst/>
          </a:prstGeom>
          <a:noFill/>
          <a:ln>
            <a:noFill/>
          </a:ln>
        </p:spPr>
      </p:pic>
      <p:pic>
        <p:nvPicPr>
          <p:cNvPr id="146" name="Google Shape;146;p23"/>
          <p:cNvPicPr preferRelativeResize="0"/>
          <p:nvPr/>
        </p:nvPicPr>
        <p:blipFill rotWithShape="1">
          <a:blip r:embed="rId8">
            <a:alphaModFix/>
          </a:blip>
          <a:srcRect b="0" l="14206" r="19990" t="29859"/>
          <a:stretch/>
        </p:blipFill>
        <p:spPr>
          <a:xfrm>
            <a:off x="2239800" y="3406100"/>
            <a:ext cx="1158275" cy="1555550"/>
          </a:xfrm>
          <a:prstGeom prst="rect">
            <a:avLst/>
          </a:prstGeom>
          <a:noFill/>
          <a:ln>
            <a:noFill/>
          </a:ln>
        </p:spPr>
      </p:pic>
      <p:pic>
        <p:nvPicPr>
          <p:cNvPr id="147" name="Google Shape;147;p23"/>
          <p:cNvPicPr preferRelativeResize="0"/>
          <p:nvPr/>
        </p:nvPicPr>
        <p:blipFill>
          <a:blip r:embed="rId9">
            <a:alphaModFix/>
          </a:blip>
          <a:stretch>
            <a:fillRect/>
          </a:stretch>
        </p:blipFill>
        <p:spPr>
          <a:xfrm>
            <a:off x="852525" y="1658375"/>
            <a:ext cx="1299800" cy="3303275"/>
          </a:xfrm>
          <a:prstGeom prst="rect">
            <a:avLst/>
          </a:prstGeom>
          <a:noFill/>
          <a:ln>
            <a:noFill/>
          </a:ln>
        </p:spPr>
      </p:pic>
      <p:pic>
        <p:nvPicPr>
          <p:cNvPr id="148" name="Google Shape;148;p23"/>
          <p:cNvPicPr preferRelativeResize="0"/>
          <p:nvPr/>
        </p:nvPicPr>
        <p:blipFill>
          <a:blip r:embed="rId10">
            <a:alphaModFix/>
          </a:blip>
          <a:stretch>
            <a:fillRect/>
          </a:stretch>
        </p:blipFill>
        <p:spPr>
          <a:xfrm>
            <a:off x="2210212" y="2100150"/>
            <a:ext cx="1217450" cy="130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4"/>
          <p:cNvSpPr txBox="1"/>
          <p:nvPr>
            <p:ph type="ctrTitle"/>
          </p:nvPr>
        </p:nvSpPr>
        <p:spPr>
          <a:xfrm>
            <a:off x="311708" y="21455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Georgia"/>
                <a:ea typeface="Georgia"/>
                <a:cs typeface="Georgia"/>
                <a:sym typeface="Georgia"/>
              </a:rPr>
              <a:t>The Impending Doom:</a:t>
            </a:r>
            <a:endParaRPr sz="4800">
              <a:latin typeface="Georgia"/>
              <a:ea typeface="Georgia"/>
              <a:cs typeface="Georgia"/>
              <a:sym typeface="Georgia"/>
            </a:endParaRPr>
          </a:p>
          <a:p>
            <a:pPr indent="0" lvl="0" marL="0" rtl="0" algn="ctr">
              <a:spcBef>
                <a:spcPts val="0"/>
              </a:spcBef>
              <a:spcAft>
                <a:spcPts val="0"/>
              </a:spcAft>
              <a:buNone/>
            </a:pPr>
            <a:r>
              <a:t/>
            </a:r>
            <a:endParaRPr sz="4800">
              <a:latin typeface="Georgia"/>
              <a:ea typeface="Georgia"/>
              <a:cs typeface="Georgia"/>
              <a:sym typeface="Georgia"/>
            </a:endParaRPr>
          </a:p>
          <a:p>
            <a:pPr indent="0" lvl="0" marL="0" rtl="0" algn="ctr">
              <a:spcBef>
                <a:spcPts val="0"/>
              </a:spcBef>
              <a:spcAft>
                <a:spcPts val="0"/>
              </a:spcAft>
              <a:buNone/>
            </a:pPr>
            <a:r>
              <a:rPr b="1" lang="en" sz="4800">
                <a:latin typeface="Georgia"/>
                <a:ea typeface="Georgia"/>
                <a:cs typeface="Georgia"/>
                <a:sym typeface="Georgia"/>
              </a:rPr>
              <a:t>Death of the Arts Program</a:t>
            </a:r>
            <a:endParaRPr b="1" sz="4800">
              <a:latin typeface="Georgia"/>
              <a:ea typeface="Georgia"/>
              <a:cs typeface="Georgia"/>
              <a:sym typeface="Georgia"/>
            </a:endParaRPr>
          </a:p>
          <a:p>
            <a:pPr indent="0" lvl="0" marL="0" rtl="0" algn="ctr">
              <a:spcBef>
                <a:spcPts val="0"/>
              </a:spcBef>
              <a:spcAft>
                <a:spcPts val="0"/>
              </a:spcAft>
              <a:buNone/>
            </a:pPr>
            <a:r>
              <a:t/>
            </a:r>
            <a:endParaRPr sz="48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157" name="Shape 157"/>
        <p:cNvGrpSpPr/>
        <p:nvPr/>
      </p:nvGrpSpPr>
      <p:grpSpPr>
        <a:xfrm>
          <a:off x="0" y="0"/>
          <a:ext cx="0" cy="0"/>
          <a:chOff x="0" y="0"/>
          <a:chExt cx="0" cy="0"/>
        </a:xfrm>
      </p:grpSpPr>
      <p:sp>
        <p:nvSpPr>
          <p:cNvPr id="158" name="Google Shape;158;p25"/>
          <p:cNvSpPr txBox="1"/>
          <p:nvPr>
            <p:ph type="ctrTitle"/>
          </p:nvPr>
        </p:nvSpPr>
        <p:spPr>
          <a:xfrm>
            <a:off x="311708" y="1906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Georgia"/>
                <a:ea typeface="Georgia"/>
                <a:cs typeface="Georgia"/>
                <a:sym typeface="Georgia"/>
              </a:rPr>
              <a:t>Students identify each other through art that they make. As funding for arts programs are cut for arming teachers instead, students realize that they have to collaborate with each other - vastly different personalities - towards a common goal of saving the arts program. </a:t>
            </a:r>
            <a:endParaRPr sz="30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162" name="Shape 162"/>
        <p:cNvGrpSpPr/>
        <p:nvPr/>
      </p:nvGrpSpPr>
      <p:grpSpPr>
        <a:xfrm>
          <a:off x="0" y="0"/>
          <a:ext cx="0" cy="0"/>
          <a:chOff x="0" y="0"/>
          <a:chExt cx="0" cy="0"/>
        </a:xfrm>
      </p:grpSpPr>
      <p:sp>
        <p:nvSpPr>
          <p:cNvPr id="163" name="Google Shape;163;p26"/>
          <p:cNvSpPr txBox="1"/>
          <p:nvPr>
            <p:ph type="ctrTitle"/>
          </p:nvPr>
        </p:nvSpPr>
        <p:spPr>
          <a:xfrm>
            <a:off x="311708" y="2307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Georgia"/>
                <a:ea typeface="Georgia"/>
                <a:cs typeface="Georgia"/>
                <a:sym typeface="Georgia"/>
              </a:rPr>
              <a:t>The academic competition at the school creates anxiety and depression. At the end of the day, students learn to focus on themselves through the arts. The students </a:t>
            </a:r>
            <a:r>
              <a:rPr lang="en" sz="3000">
                <a:latin typeface="Georgia"/>
                <a:ea typeface="Georgia"/>
                <a:cs typeface="Georgia"/>
                <a:sym typeface="Georgia"/>
              </a:rPr>
              <a:t>realize that without the arts program, the incoming freshmen are struggling even more with identity, passion, and mental health.    </a:t>
            </a:r>
            <a:endParaRPr sz="3000">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idx="1" type="subTitle"/>
          </p:nvPr>
        </p:nvSpPr>
        <p:spPr>
          <a:xfrm>
            <a:off x="311700" y="685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Each episode:</a:t>
            </a:r>
            <a:endParaRPr>
              <a:latin typeface="Georgia"/>
              <a:ea typeface="Georgia"/>
              <a:cs typeface="Georgia"/>
              <a:sym typeface="Georgia"/>
            </a:endParaRPr>
          </a:p>
          <a:p>
            <a:pPr indent="0" lvl="0" marL="0" rtl="0" algn="ctr">
              <a:spcBef>
                <a:spcPts val="0"/>
              </a:spcBef>
              <a:spcAft>
                <a:spcPts val="0"/>
              </a:spcAft>
              <a:buNone/>
            </a:pPr>
            <a:br>
              <a:rPr lang="en">
                <a:latin typeface="Georgia"/>
                <a:ea typeface="Georgia"/>
                <a:cs typeface="Georgia"/>
                <a:sym typeface="Georgia"/>
              </a:rPr>
            </a:br>
            <a:r>
              <a:rPr lang="en">
                <a:latin typeface="Georgia"/>
                <a:ea typeface="Georgia"/>
                <a:cs typeface="Georgia"/>
                <a:sym typeface="Georgia"/>
              </a:rPr>
              <a:t>Meeting another student</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(new </a:t>
            </a:r>
            <a:r>
              <a:rPr lang="en">
                <a:latin typeface="Georgia"/>
                <a:ea typeface="Georgia"/>
                <a:cs typeface="Georgia"/>
                <a:sym typeface="Georgia"/>
              </a:rPr>
              <a:t>acquaintance</a:t>
            </a:r>
            <a:r>
              <a:rPr lang="en">
                <a:latin typeface="Georgia"/>
                <a:ea typeface="Georgia"/>
                <a:cs typeface="Georgia"/>
                <a:sym typeface="Georgia"/>
              </a:rPr>
              <a:t>? Or drama?)</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Emily tries to improve her art skills</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(self reflection + practice, longer takes)</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Emily finds more clues about the art vandal </a:t>
            </a:r>
            <a:endParaRPr>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ctrTitle"/>
          </p:nvPr>
        </p:nvSpPr>
        <p:spPr>
          <a:xfrm>
            <a:off x="311708" y="1312850"/>
            <a:ext cx="8520600" cy="2052600"/>
          </a:xfrm>
          <a:prstGeom prst="rect">
            <a:avLst/>
          </a:prstGeom>
        </p:spPr>
        <p:txBody>
          <a:bodyPr anchorCtr="0" anchor="b" bIns="91425" lIns="91425" spcFirstLastPara="1" rIns="91425" wrap="square" tIns="91425">
            <a:noAutofit/>
          </a:bodyPr>
          <a:lstStyle/>
          <a:p>
            <a:pPr indent="0" lvl="0" marL="457200" rtl="0" algn="ctr">
              <a:spcBef>
                <a:spcPts val="0"/>
              </a:spcBef>
              <a:spcAft>
                <a:spcPts val="0"/>
              </a:spcAft>
              <a:buNone/>
            </a:pPr>
            <a:r>
              <a:rPr lang="en">
                <a:latin typeface="Lobster"/>
                <a:ea typeface="Lobster"/>
                <a:cs typeface="Lobster"/>
                <a:sym typeface="Lobster"/>
              </a:rPr>
              <a:t>Animated Characters</a:t>
            </a:r>
            <a:endParaRPr>
              <a:latin typeface="Lobster"/>
              <a:ea typeface="Lobster"/>
              <a:cs typeface="Lobster"/>
              <a:sym typeface="Lobster"/>
            </a:endParaRPr>
          </a:p>
          <a:p>
            <a:pPr indent="-558800" lvl="0" marL="457200" rtl="0" algn="ctr">
              <a:spcBef>
                <a:spcPts val="0"/>
              </a:spcBef>
              <a:spcAft>
                <a:spcPts val="0"/>
              </a:spcAft>
              <a:buSzPts val="5200"/>
              <a:buFont typeface="Lobster"/>
              <a:buChar char="+"/>
            </a:pPr>
            <a:r>
              <a:rPr lang="en">
                <a:latin typeface="Lobster"/>
                <a:ea typeface="Lobster"/>
                <a:cs typeface="Lobster"/>
                <a:sym typeface="Lobster"/>
              </a:rPr>
              <a:t>Live Action Backgrounds</a:t>
            </a:r>
            <a:endParaRPr>
              <a:latin typeface="Lobster"/>
              <a:ea typeface="Lobster"/>
              <a:cs typeface="Lobster"/>
              <a:sym typeface="Lobster"/>
            </a:endParaRPr>
          </a:p>
          <a:p>
            <a:pPr indent="0" lvl="0" marL="0" rtl="0" algn="ctr">
              <a:spcBef>
                <a:spcPts val="0"/>
              </a:spcBef>
              <a:spcAft>
                <a:spcPts val="0"/>
              </a:spcAft>
              <a:buNone/>
            </a:pPr>
            <a:r>
              <a:t/>
            </a:r>
            <a:endParaRPr>
              <a:latin typeface="Lobster"/>
              <a:ea typeface="Lobster"/>
              <a:cs typeface="Lobster"/>
              <a:sym typeface="Lobster"/>
            </a:endParaRPr>
          </a:p>
        </p:txBody>
      </p:sp>
      <p:sp>
        <p:nvSpPr>
          <p:cNvPr id="174" name="Google Shape;174;p28"/>
          <p:cNvSpPr txBox="1"/>
          <p:nvPr>
            <p:ph idx="1" type="subTitle"/>
          </p:nvPr>
        </p:nvSpPr>
        <p:spPr>
          <a:xfrm>
            <a:off x="311700" y="3671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Traveling into another world</a:t>
            </a:r>
            <a:endParaRPr>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9"/>
          <p:cNvPicPr preferRelativeResize="0"/>
          <p:nvPr/>
        </p:nvPicPr>
        <p:blipFill>
          <a:blip r:embed="rId3">
            <a:alphaModFix/>
          </a:blip>
          <a:stretch>
            <a:fillRect/>
          </a:stretch>
        </p:blipFill>
        <p:spPr>
          <a:xfrm>
            <a:off x="2611808" y="322625"/>
            <a:ext cx="1479069" cy="2209800"/>
          </a:xfrm>
          <a:prstGeom prst="rect">
            <a:avLst/>
          </a:prstGeom>
          <a:noFill/>
          <a:ln>
            <a:noFill/>
          </a:ln>
        </p:spPr>
      </p:pic>
      <p:pic>
        <p:nvPicPr>
          <p:cNvPr id="180" name="Google Shape;180;p29"/>
          <p:cNvPicPr preferRelativeResize="0"/>
          <p:nvPr/>
        </p:nvPicPr>
        <p:blipFill>
          <a:blip r:embed="rId4">
            <a:alphaModFix/>
          </a:blip>
          <a:stretch>
            <a:fillRect/>
          </a:stretch>
        </p:blipFill>
        <p:spPr>
          <a:xfrm>
            <a:off x="6543663" y="82250"/>
            <a:ext cx="2476500" cy="2286000"/>
          </a:xfrm>
          <a:prstGeom prst="rect">
            <a:avLst/>
          </a:prstGeom>
          <a:noFill/>
          <a:ln>
            <a:noFill/>
          </a:ln>
        </p:spPr>
      </p:pic>
      <p:pic>
        <p:nvPicPr>
          <p:cNvPr id="181" name="Google Shape;181;p29"/>
          <p:cNvPicPr preferRelativeResize="0"/>
          <p:nvPr/>
        </p:nvPicPr>
        <p:blipFill rotWithShape="1">
          <a:blip r:embed="rId5">
            <a:alphaModFix/>
          </a:blip>
          <a:srcRect b="0" l="0" r="0" t="9066"/>
          <a:stretch/>
        </p:blipFill>
        <p:spPr>
          <a:xfrm>
            <a:off x="527475" y="2841350"/>
            <a:ext cx="2540000" cy="2165325"/>
          </a:xfrm>
          <a:prstGeom prst="rect">
            <a:avLst/>
          </a:prstGeom>
          <a:noFill/>
          <a:ln>
            <a:noFill/>
          </a:ln>
        </p:spPr>
      </p:pic>
      <p:pic>
        <p:nvPicPr>
          <p:cNvPr id="182" name="Google Shape;182;p29"/>
          <p:cNvPicPr preferRelativeResize="0"/>
          <p:nvPr/>
        </p:nvPicPr>
        <p:blipFill>
          <a:blip r:embed="rId6">
            <a:alphaModFix/>
          </a:blip>
          <a:stretch>
            <a:fillRect/>
          </a:stretch>
        </p:blipFill>
        <p:spPr>
          <a:xfrm>
            <a:off x="4126650" y="82250"/>
            <a:ext cx="2381250" cy="2381250"/>
          </a:xfrm>
          <a:prstGeom prst="rect">
            <a:avLst/>
          </a:prstGeom>
          <a:noFill/>
          <a:ln>
            <a:noFill/>
          </a:ln>
        </p:spPr>
      </p:pic>
      <p:pic>
        <p:nvPicPr>
          <p:cNvPr id="183" name="Google Shape;183;p29"/>
          <p:cNvPicPr preferRelativeResize="0"/>
          <p:nvPr/>
        </p:nvPicPr>
        <p:blipFill>
          <a:blip r:embed="rId7">
            <a:alphaModFix/>
          </a:blip>
          <a:stretch>
            <a:fillRect/>
          </a:stretch>
        </p:blipFill>
        <p:spPr>
          <a:xfrm>
            <a:off x="7040450" y="2444887"/>
            <a:ext cx="1723175" cy="2589924"/>
          </a:xfrm>
          <a:prstGeom prst="rect">
            <a:avLst/>
          </a:prstGeom>
          <a:noFill/>
          <a:ln>
            <a:noFill/>
          </a:ln>
        </p:spPr>
      </p:pic>
      <p:pic>
        <p:nvPicPr>
          <p:cNvPr id="184" name="Google Shape;184;p29"/>
          <p:cNvPicPr preferRelativeResize="0"/>
          <p:nvPr/>
        </p:nvPicPr>
        <p:blipFill>
          <a:blip r:embed="rId8">
            <a:alphaModFix/>
          </a:blip>
          <a:stretch>
            <a:fillRect/>
          </a:stretch>
        </p:blipFill>
        <p:spPr>
          <a:xfrm>
            <a:off x="4938075" y="2521088"/>
            <a:ext cx="2071950" cy="2589925"/>
          </a:xfrm>
          <a:prstGeom prst="rect">
            <a:avLst/>
          </a:prstGeom>
          <a:noFill/>
          <a:ln>
            <a:noFill/>
          </a:ln>
        </p:spPr>
      </p:pic>
      <p:pic>
        <p:nvPicPr>
          <p:cNvPr id="185" name="Google Shape;185;p29"/>
          <p:cNvPicPr preferRelativeResize="0"/>
          <p:nvPr/>
        </p:nvPicPr>
        <p:blipFill>
          <a:blip r:embed="rId9">
            <a:alphaModFix/>
          </a:blip>
          <a:stretch>
            <a:fillRect/>
          </a:stretch>
        </p:blipFill>
        <p:spPr>
          <a:xfrm>
            <a:off x="3097900" y="2577813"/>
            <a:ext cx="1809750" cy="2476500"/>
          </a:xfrm>
          <a:prstGeom prst="rect">
            <a:avLst/>
          </a:prstGeom>
          <a:noFill/>
          <a:ln>
            <a:noFill/>
          </a:ln>
        </p:spPr>
      </p:pic>
      <p:pic>
        <p:nvPicPr>
          <p:cNvPr id="186" name="Google Shape;186;p29"/>
          <p:cNvPicPr preferRelativeResize="0"/>
          <p:nvPr/>
        </p:nvPicPr>
        <p:blipFill>
          <a:blip r:embed="rId10">
            <a:alphaModFix/>
          </a:blip>
          <a:stretch>
            <a:fillRect/>
          </a:stretch>
        </p:blipFill>
        <p:spPr>
          <a:xfrm>
            <a:off x="504075" y="705400"/>
            <a:ext cx="2071950" cy="2071950"/>
          </a:xfrm>
          <a:prstGeom prst="rect">
            <a:avLst/>
          </a:prstGeom>
          <a:noFill/>
          <a:ln>
            <a:noFill/>
          </a:ln>
        </p:spPr>
      </p:pic>
      <p:sp>
        <p:nvSpPr>
          <p:cNvPr id="187" name="Google Shape;187;p29"/>
          <p:cNvSpPr txBox="1"/>
          <p:nvPr/>
        </p:nvSpPr>
        <p:spPr>
          <a:xfrm>
            <a:off x="504075" y="108500"/>
            <a:ext cx="2647200" cy="5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obster"/>
                <a:ea typeface="Lobster"/>
                <a:cs typeface="Lobster"/>
                <a:sym typeface="Lobster"/>
              </a:rPr>
              <a:t>Inspired by</a:t>
            </a:r>
            <a:endParaRPr sz="3000">
              <a:latin typeface="Lobster"/>
              <a:ea typeface="Lobster"/>
              <a:cs typeface="Lobster"/>
              <a:sym typeface="Lobs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30"/>
          <p:cNvPicPr preferRelativeResize="0"/>
          <p:nvPr/>
        </p:nvPicPr>
        <p:blipFill>
          <a:blip r:embed="rId3">
            <a:alphaModFix/>
          </a:blip>
          <a:stretch>
            <a:fillRect/>
          </a:stretch>
        </p:blipFill>
        <p:spPr>
          <a:xfrm>
            <a:off x="4575675" y="162500"/>
            <a:ext cx="4343300" cy="2430825"/>
          </a:xfrm>
          <a:prstGeom prst="rect">
            <a:avLst/>
          </a:prstGeom>
          <a:noFill/>
          <a:ln>
            <a:noFill/>
          </a:ln>
        </p:spPr>
      </p:pic>
      <p:pic>
        <p:nvPicPr>
          <p:cNvPr id="193" name="Google Shape;193;p30"/>
          <p:cNvPicPr preferRelativeResize="0"/>
          <p:nvPr/>
        </p:nvPicPr>
        <p:blipFill rotWithShape="1">
          <a:blip r:embed="rId4">
            <a:alphaModFix/>
          </a:blip>
          <a:srcRect b="0" l="0" r="0" t="3194"/>
          <a:stretch/>
        </p:blipFill>
        <p:spPr>
          <a:xfrm>
            <a:off x="119425" y="162500"/>
            <a:ext cx="4398151" cy="2430824"/>
          </a:xfrm>
          <a:prstGeom prst="rect">
            <a:avLst/>
          </a:prstGeom>
          <a:noFill/>
          <a:ln>
            <a:noFill/>
          </a:ln>
        </p:spPr>
      </p:pic>
      <p:pic>
        <p:nvPicPr>
          <p:cNvPr id="194" name="Google Shape;194;p30"/>
          <p:cNvPicPr preferRelativeResize="0"/>
          <p:nvPr/>
        </p:nvPicPr>
        <p:blipFill>
          <a:blip r:embed="rId5">
            <a:alphaModFix/>
          </a:blip>
          <a:stretch>
            <a:fillRect/>
          </a:stretch>
        </p:blipFill>
        <p:spPr>
          <a:xfrm>
            <a:off x="4517587" y="2639213"/>
            <a:ext cx="4250114" cy="2430825"/>
          </a:xfrm>
          <a:prstGeom prst="rect">
            <a:avLst/>
          </a:prstGeom>
          <a:noFill/>
          <a:ln>
            <a:noFill/>
          </a:ln>
        </p:spPr>
      </p:pic>
      <p:pic>
        <p:nvPicPr>
          <p:cNvPr id="195" name="Google Shape;195;p30"/>
          <p:cNvPicPr preferRelativeResize="0"/>
          <p:nvPr/>
        </p:nvPicPr>
        <p:blipFill>
          <a:blip r:embed="rId6">
            <a:alphaModFix/>
          </a:blip>
          <a:stretch>
            <a:fillRect/>
          </a:stretch>
        </p:blipFill>
        <p:spPr>
          <a:xfrm>
            <a:off x="243150" y="2720612"/>
            <a:ext cx="4150675" cy="22680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96125" y="613998"/>
            <a:ext cx="8353100" cy="391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Zhang Sengyou, “</a:t>
            </a:r>
            <a:r>
              <a:rPr lang="en">
                <a:latin typeface="Lobster"/>
                <a:ea typeface="Lobster"/>
                <a:cs typeface="Lobster"/>
                <a:sym typeface="Lobster"/>
              </a:rPr>
              <a:t>Paint the Dragon Eyes” - A Chinese Fable</a:t>
            </a:r>
            <a:endParaRPr>
              <a:latin typeface="Lobster"/>
              <a:ea typeface="Lobster"/>
              <a:cs typeface="Lobster"/>
              <a:sym typeface="Lobste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solidFill>
                  <a:srgbClr val="333333"/>
                </a:solidFill>
                <a:highlight>
                  <a:srgbClr val="FFFFFF"/>
                </a:highlight>
                <a:latin typeface="Georgia"/>
                <a:ea typeface="Georgia"/>
                <a:cs typeface="Georgia"/>
                <a:sym typeface="Georgia"/>
              </a:rPr>
              <a:t>About 1,500 years ago in China's South Dynasty (420-589), there was a renowned painter whose name was Zhang Sengyou. In addition to serving as the court's royal librarian, Zhang also held the post of a general and a governor.</a:t>
            </a:r>
            <a:endParaRPr sz="1350">
              <a:solidFill>
                <a:srgbClr val="333333"/>
              </a:solidFill>
              <a:highlight>
                <a:srgbClr val="FFFFFF"/>
              </a:highlight>
              <a:latin typeface="Georgia"/>
              <a:ea typeface="Georgia"/>
              <a:cs typeface="Georgia"/>
              <a:sym typeface="Georgia"/>
            </a:endParaRPr>
          </a:p>
          <a:p>
            <a:pPr indent="0" lvl="0" marL="0" rtl="0" algn="l">
              <a:spcBef>
                <a:spcPts val="1900"/>
              </a:spcBef>
              <a:spcAft>
                <a:spcPts val="0"/>
              </a:spcAft>
              <a:buClr>
                <a:schemeClr val="dk1"/>
              </a:buClr>
              <a:buSzPts val="1100"/>
              <a:buFont typeface="Arial"/>
              <a:buNone/>
            </a:pPr>
            <a:r>
              <a:rPr lang="en" sz="1350">
                <a:solidFill>
                  <a:srgbClr val="333333"/>
                </a:solidFill>
                <a:highlight>
                  <a:srgbClr val="FFFFFF"/>
                </a:highlight>
                <a:latin typeface="Georgia"/>
                <a:ea typeface="Georgia"/>
                <a:cs typeface="Georgia"/>
                <a:sym typeface="Georgia"/>
              </a:rPr>
              <a:t>A legendary painter, Zhang commanded great respect from both the Emperor and commoners. He loved to paint animals, flowers, mountains, and rivers. Outside of his house he painted a vulture on one side and a hawk on another. His paintings were so vividly alive that birds were too scared to build nests around the house.</a:t>
            </a:r>
            <a:endParaRPr sz="1350">
              <a:solidFill>
                <a:srgbClr val="333333"/>
              </a:solidFill>
              <a:highlight>
                <a:srgbClr val="FFFFFF"/>
              </a:highlight>
              <a:latin typeface="Georgia"/>
              <a:ea typeface="Georgia"/>
              <a:cs typeface="Georgia"/>
              <a:sym typeface="Georgia"/>
            </a:endParaRPr>
          </a:p>
          <a:p>
            <a:pPr indent="0" lvl="0" marL="0" rtl="0" algn="l">
              <a:spcBef>
                <a:spcPts val="1900"/>
              </a:spcBef>
              <a:spcAft>
                <a:spcPts val="0"/>
              </a:spcAft>
              <a:buClr>
                <a:schemeClr val="dk1"/>
              </a:buClr>
              <a:buSzPts val="1100"/>
              <a:buFont typeface="Arial"/>
              <a:buNone/>
            </a:pPr>
            <a:r>
              <a:rPr lang="en" sz="1350">
                <a:solidFill>
                  <a:srgbClr val="333333"/>
                </a:solidFill>
                <a:highlight>
                  <a:srgbClr val="FFFFFF"/>
                </a:highlight>
                <a:latin typeface="Georgia"/>
                <a:ea typeface="Georgia"/>
                <a:cs typeface="Georgia"/>
                <a:sym typeface="Georgia"/>
              </a:rPr>
              <a:t>Once, monks from the Anle Temple in the southern city of Nanjing invited him to paint dragons on the temple wall. People heard this news and came to watch this famous artist paint. In a short time, Zhang painted four lifelike dragons with his magical brush. But people quickly discovered that the dragons did not have eyes. They all wondered why.</a:t>
            </a:r>
            <a:endParaRPr sz="1350">
              <a:solidFill>
                <a:srgbClr val="333333"/>
              </a:solidFill>
              <a:highlight>
                <a:srgbClr val="FFFFFF"/>
              </a:highlight>
              <a:latin typeface="Georgia"/>
              <a:ea typeface="Georgia"/>
              <a:cs typeface="Georgia"/>
              <a:sym typeface="Georgia"/>
            </a:endParaRPr>
          </a:p>
          <a:p>
            <a:pPr indent="0" lvl="0" marL="0" rtl="0" algn="l">
              <a:spcBef>
                <a:spcPts val="1900"/>
              </a:spcBef>
              <a:spcAft>
                <a:spcPts val="1600"/>
              </a:spcAft>
              <a:buNone/>
            </a:pPr>
            <a:r>
              <a:t/>
            </a:r>
            <a:endParaRPr sz="1350">
              <a:solidFill>
                <a:srgbClr val="333333"/>
              </a:solidFill>
              <a:highlight>
                <a:srgbClr val="FFFFFF"/>
              </a:highlight>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idx="1" type="body"/>
          </p:nvPr>
        </p:nvSpPr>
        <p:spPr>
          <a:xfrm>
            <a:off x="311700" y="176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rgbClr val="333333"/>
              </a:solidFill>
              <a:highlight>
                <a:srgbClr val="FFFFFF"/>
              </a:highlight>
              <a:latin typeface="Georgia"/>
              <a:ea typeface="Georgia"/>
              <a:cs typeface="Georgia"/>
              <a:sym typeface="Georgia"/>
            </a:endParaRPr>
          </a:p>
          <a:p>
            <a:pPr indent="0" lvl="0" marL="0" rtl="0" algn="l">
              <a:spcBef>
                <a:spcPts val="1900"/>
              </a:spcBef>
              <a:spcAft>
                <a:spcPts val="0"/>
              </a:spcAft>
              <a:buClr>
                <a:schemeClr val="dk1"/>
              </a:buClr>
              <a:buSzPts val="1100"/>
              <a:buFont typeface="Arial"/>
              <a:buNone/>
            </a:pPr>
            <a:r>
              <a:rPr lang="en" sz="1300">
                <a:solidFill>
                  <a:srgbClr val="333333"/>
                </a:solidFill>
                <a:highlight>
                  <a:srgbClr val="FFFFFF"/>
                </a:highlight>
                <a:latin typeface="Georgia"/>
                <a:ea typeface="Georgia"/>
                <a:cs typeface="Georgia"/>
                <a:sym typeface="Georgia"/>
              </a:rPr>
              <a:t>Zhang explained, “The dragons' eyes hold their spirits, without which their bodies are merely physical things. If I paint their eyes, they would fly away.” The on-lookers shook their heads in disbelief.</a:t>
            </a:r>
            <a:endParaRPr sz="1300">
              <a:solidFill>
                <a:srgbClr val="333333"/>
              </a:solidFill>
              <a:highlight>
                <a:srgbClr val="FFFFFF"/>
              </a:highlight>
              <a:latin typeface="Georgia"/>
              <a:ea typeface="Georgia"/>
              <a:cs typeface="Georgia"/>
              <a:sym typeface="Georgia"/>
            </a:endParaRPr>
          </a:p>
          <a:p>
            <a:pPr indent="0" lvl="0" marL="0" rtl="0" algn="l">
              <a:spcBef>
                <a:spcPts val="1900"/>
              </a:spcBef>
              <a:spcAft>
                <a:spcPts val="0"/>
              </a:spcAft>
              <a:buClr>
                <a:schemeClr val="dk1"/>
              </a:buClr>
              <a:buSzPts val="1100"/>
              <a:buFont typeface="Arial"/>
              <a:buNone/>
            </a:pPr>
            <a:r>
              <a:rPr lang="en" sz="1300">
                <a:solidFill>
                  <a:srgbClr val="333333"/>
                </a:solidFill>
                <a:highlight>
                  <a:srgbClr val="FFFFFF"/>
                </a:highlight>
                <a:latin typeface="Georgia"/>
                <a:ea typeface="Georgia"/>
                <a:cs typeface="Georgia"/>
                <a:sym typeface="Georgia"/>
              </a:rPr>
              <a:t>Zhang breathed out a sigh, and took up his brush. He quickly painted eyes on two of the dragons. Suddenly, the sky darkened, thunder roared, and rain came down hard. The two dragons that had painted eyes broke through the wall and flew swiftly heavenward with a thunderbolt.</a:t>
            </a:r>
            <a:endParaRPr sz="1300">
              <a:solidFill>
                <a:srgbClr val="333333"/>
              </a:solidFill>
              <a:highlight>
                <a:srgbClr val="FFFFFF"/>
              </a:highlight>
              <a:latin typeface="Georgia"/>
              <a:ea typeface="Georgia"/>
              <a:cs typeface="Georgia"/>
              <a:sym typeface="Georgia"/>
            </a:endParaRPr>
          </a:p>
          <a:p>
            <a:pPr indent="0" lvl="0" marL="0" rtl="0" algn="l">
              <a:spcBef>
                <a:spcPts val="1900"/>
              </a:spcBef>
              <a:spcAft>
                <a:spcPts val="0"/>
              </a:spcAft>
              <a:buClr>
                <a:schemeClr val="dk1"/>
              </a:buClr>
              <a:buSzPts val="1100"/>
              <a:buFont typeface="Arial"/>
              <a:buNone/>
            </a:pPr>
            <a:r>
              <a:rPr lang="en" sz="1300">
                <a:solidFill>
                  <a:srgbClr val="333333"/>
                </a:solidFill>
                <a:highlight>
                  <a:srgbClr val="FFFFFF"/>
                </a:highlight>
                <a:latin typeface="Georgia"/>
                <a:ea typeface="Georgia"/>
                <a:cs typeface="Georgia"/>
                <a:sym typeface="Georgia"/>
              </a:rPr>
              <a:t>Watching all of this, the people turned speechless. The sky quickly brightened up again, and on the temple wall were left two dragons without painted eyes.</a:t>
            </a:r>
            <a:endParaRPr sz="1300">
              <a:solidFill>
                <a:srgbClr val="333333"/>
              </a:solidFill>
              <a:highlight>
                <a:srgbClr val="FFFFFF"/>
              </a:highlight>
              <a:latin typeface="Georgia"/>
              <a:ea typeface="Georgia"/>
              <a:cs typeface="Georgia"/>
              <a:sym typeface="Georgia"/>
            </a:endParaRPr>
          </a:p>
          <a:p>
            <a:pPr indent="0" lvl="0" marL="0" rtl="0" algn="l">
              <a:spcBef>
                <a:spcPts val="1900"/>
              </a:spcBef>
              <a:spcAft>
                <a:spcPts val="0"/>
              </a:spcAft>
              <a:buClr>
                <a:schemeClr val="dk1"/>
              </a:buClr>
              <a:buSzPts val="1100"/>
              <a:buFont typeface="Arial"/>
              <a:buNone/>
            </a:pPr>
            <a:r>
              <a:rPr lang="en" sz="1300">
                <a:solidFill>
                  <a:srgbClr val="333333"/>
                </a:solidFill>
                <a:highlight>
                  <a:srgbClr val="FFFFFF"/>
                </a:highlight>
                <a:latin typeface="Georgia"/>
                <a:ea typeface="Georgia"/>
                <a:cs typeface="Georgia"/>
                <a:sym typeface="Georgia"/>
              </a:rPr>
              <a:t>Generations have passed and some people still believe the eyed dragons under Zhang Sengyou's brush did become alive. Regardless, this story has given birth to the expression “paint the dragons' eyes,” which refers to vivid spirit portrayed skillfully in artistic work.</a:t>
            </a:r>
            <a:endParaRPr sz="1300">
              <a:solidFill>
                <a:srgbClr val="333333"/>
              </a:solidFill>
              <a:highlight>
                <a:srgbClr val="FFFFFF"/>
              </a:highlight>
              <a:latin typeface="Georgia"/>
              <a:ea typeface="Georgia"/>
              <a:cs typeface="Georgia"/>
              <a:sym typeface="Georgia"/>
            </a:endParaRPr>
          </a:p>
          <a:p>
            <a:pPr indent="0" lvl="0" marL="0" rtl="0" algn="l">
              <a:spcBef>
                <a:spcPts val="1900"/>
              </a:spcBef>
              <a:spcAft>
                <a:spcPts val="0"/>
              </a:spcAft>
              <a:buClr>
                <a:schemeClr val="dk1"/>
              </a:buClr>
              <a:buSzPts val="1100"/>
              <a:buFont typeface="Arial"/>
              <a:buNone/>
            </a:pPr>
            <a:r>
              <a:rPr i="1" lang="en" sz="1300">
                <a:solidFill>
                  <a:srgbClr val="333333"/>
                </a:solidFill>
                <a:highlight>
                  <a:srgbClr val="FFFFFF"/>
                </a:highlight>
                <a:latin typeface="Georgia"/>
                <a:ea typeface="Georgia"/>
                <a:cs typeface="Georgia"/>
                <a:sym typeface="Georgia"/>
              </a:rPr>
              <a:t>Source: Based on “A Chronicle of Famous Paintings from Past Dynasties (Lidai Minghua Ji)” compiled by Zhang Yanyuan, a painter who lived in the Tang Dynasty (618-907).</a:t>
            </a:r>
            <a:endParaRPr i="1" sz="1300">
              <a:solidFill>
                <a:srgbClr val="333333"/>
              </a:solidFill>
              <a:highlight>
                <a:srgbClr val="FFFFFF"/>
              </a:highlight>
              <a:latin typeface="Georgia"/>
              <a:ea typeface="Georgia"/>
              <a:cs typeface="Georgia"/>
              <a:sym typeface="Georgia"/>
            </a:endParaRPr>
          </a:p>
          <a:p>
            <a:pPr indent="0" lvl="0" marL="0" rtl="0" algn="l">
              <a:spcBef>
                <a:spcPts val="1900"/>
              </a:spcBef>
              <a:spcAft>
                <a:spcPts val="0"/>
              </a:spcAft>
              <a:buClr>
                <a:schemeClr val="dk1"/>
              </a:buClr>
              <a:buSzPts val="1100"/>
              <a:buFont typeface="Arial"/>
              <a:buNone/>
            </a:pPr>
            <a:r>
              <a:t/>
            </a:r>
            <a:endParaRPr i="1" sz="1300">
              <a:solidFill>
                <a:srgbClr val="333333"/>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sz="1300">
              <a:solidFill>
                <a:srgbClr val="333333"/>
              </a:solidFill>
              <a:highlight>
                <a:srgbClr val="FFFFFF"/>
              </a:highlight>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227300" y="742363"/>
            <a:ext cx="3674800" cy="2067075"/>
          </a:xfrm>
          <a:prstGeom prst="rect">
            <a:avLst/>
          </a:prstGeom>
          <a:noFill/>
          <a:ln>
            <a:noFill/>
          </a:ln>
        </p:spPr>
      </p:pic>
      <p:sp>
        <p:nvSpPr>
          <p:cNvPr id="78" name="Google Shape;78;p17"/>
          <p:cNvSpPr txBox="1"/>
          <p:nvPr/>
        </p:nvSpPr>
        <p:spPr>
          <a:xfrm>
            <a:off x="528225" y="54250"/>
            <a:ext cx="76137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obster"/>
                <a:ea typeface="Lobster"/>
                <a:cs typeface="Lobster"/>
                <a:sym typeface="Lobster"/>
              </a:rPr>
              <a:t>Inspired by the Shonen and Adventure Genres</a:t>
            </a:r>
            <a:endParaRPr sz="3000">
              <a:latin typeface="Lobster"/>
              <a:ea typeface="Lobster"/>
              <a:cs typeface="Lobster"/>
              <a:sym typeface="Lobster"/>
            </a:endParaRPr>
          </a:p>
        </p:txBody>
      </p:sp>
      <p:pic>
        <p:nvPicPr>
          <p:cNvPr id="79" name="Google Shape;79;p17"/>
          <p:cNvPicPr preferRelativeResize="0"/>
          <p:nvPr/>
        </p:nvPicPr>
        <p:blipFill rotWithShape="1">
          <a:blip r:embed="rId4">
            <a:alphaModFix/>
          </a:blip>
          <a:srcRect b="0" l="22746" r="19285" t="0"/>
          <a:stretch/>
        </p:blipFill>
        <p:spPr>
          <a:xfrm>
            <a:off x="6574200" y="647700"/>
            <a:ext cx="2376826" cy="2307675"/>
          </a:xfrm>
          <a:prstGeom prst="rect">
            <a:avLst/>
          </a:prstGeom>
          <a:noFill/>
          <a:ln>
            <a:noFill/>
          </a:ln>
        </p:spPr>
      </p:pic>
      <p:pic>
        <p:nvPicPr>
          <p:cNvPr id="80" name="Google Shape;80;p17"/>
          <p:cNvPicPr preferRelativeResize="0"/>
          <p:nvPr/>
        </p:nvPicPr>
        <p:blipFill>
          <a:blip r:embed="rId5">
            <a:alphaModFix/>
          </a:blip>
          <a:stretch>
            <a:fillRect/>
          </a:stretch>
        </p:blipFill>
        <p:spPr>
          <a:xfrm>
            <a:off x="227300" y="2961852"/>
            <a:ext cx="3300200" cy="1831000"/>
          </a:xfrm>
          <a:prstGeom prst="rect">
            <a:avLst/>
          </a:prstGeom>
          <a:noFill/>
          <a:ln>
            <a:noFill/>
          </a:ln>
        </p:spPr>
      </p:pic>
      <p:pic>
        <p:nvPicPr>
          <p:cNvPr id="81" name="Google Shape;81;p17"/>
          <p:cNvPicPr preferRelativeResize="0"/>
          <p:nvPr/>
        </p:nvPicPr>
        <p:blipFill>
          <a:blip r:embed="rId6">
            <a:alphaModFix/>
          </a:blip>
          <a:stretch>
            <a:fillRect/>
          </a:stretch>
        </p:blipFill>
        <p:spPr>
          <a:xfrm>
            <a:off x="3971327" y="3054500"/>
            <a:ext cx="2548924" cy="1911725"/>
          </a:xfrm>
          <a:prstGeom prst="rect">
            <a:avLst/>
          </a:prstGeom>
          <a:noFill/>
          <a:ln>
            <a:noFill/>
          </a:ln>
        </p:spPr>
      </p:pic>
      <p:pic>
        <p:nvPicPr>
          <p:cNvPr id="82" name="Google Shape;82;p17"/>
          <p:cNvPicPr preferRelativeResize="0"/>
          <p:nvPr/>
        </p:nvPicPr>
        <p:blipFill rotWithShape="1">
          <a:blip r:embed="rId7">
            <a:alphaModFix/>
          </a:blip>
          <a:srcRect b="0" l="30065" r="0" t="0"/>
          <a:stretch/>
        </p:blipFill>
        <p:spPr>
          <a:xfrm>
            <a:off x="6574199" y="3018650"/>
            <a:ext cx="2376826" cy="1911724"/>
          </a:xfrm>
          <a:prstGeom prst="rect">
            <a:avLst/>
          </a:prstGeom>
          <a:noFill/>
          <a:ln>
            <a:noFill/>
          </a:ln>
        </p:spPr>
      </p:pic>
      <p:pic>
        <p:nvPicPr>
          <p:cNvPr id="83" name="Google Shape;83;p17"/>
          <p:cNvPicPr preferRelativeResize="0"/>
          <p:nvPr/>
        </p:nvPicPr>
        <p:blipFill rotWithShape="1">
          <a:blip r:embed="rId8">
            <a:alphaModFix/>
          </a:blip>
          <a:srcRect b="16938" l="34859" r="32372" t="23399"/>
          <a:stretch/>
        </p:blipFill>
        <p:spPr>
          <a:xfrm>
            <a:off x="4270598" y="685925"/>
            <a:ext cx="2218027" cy="2271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87" name="Shape 87"/>
        <p:cNvGrpSpPr/>
        <p:nvPr/>
      </p:nvGrpSpPr>
      <p:grpSpPr>
        <a:xfrm>
          <a:off x="0" y="0"/>
          <a:ext cx="0" cy="0"/>
          <a:chOff x="0" y="0"/>
          <a:chExt cx="0" cy="0"/>
        </a:xfrm>
      </p:grpSpPr>
      <p:pic>
        <p:nvPicPr>
          <p:cNvPr id="88" name="Google Shape;88;p18"/>
          <p:cNvPicPr preferRelativeResize="0"/>
          <p:nvPr/>
        </p:nvPicPr>
        <p:blipFill rotWithShape="1">
          <a:blip r:embed="rId3">
            <a:alphaModFix/>
          </a:blip>
          <a:srcRect b="27783" l="16662" r="18377" t="16592"/>
          <a:stretch/>
        </p:blipFill>
        <p:spPr>
          <a:xfrm>
            <a:off x="6805025" y="2257575"/>
            <a:ext cx="2118100" cy="2691549"/>
          </a:xfrm>
          <a:prstGeom prst="rect">
            <a:avLst/>
          </a:prstGeom>
          <a:noFill/>
          <a:ln>
            <a:noFill/>
          </a:ln>
        </p:spPr>
      </p:pic>
      <p:sp>
        <p:nvSpPr>
          <p:cNvPr id="89" name="Google Shape;89;p18"/>
          <p:cNvSpPr txBox="1"/>
          <p:nvPr/>
        </p:nvSpPr>
        <p:spPr>
          <a:xfrm>
            <a:off x="131725" y="108500"/>
            <a:ext cx="56544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obster"/>
                <a:ea typeface="Lobster"/>
                <a:cs typeface="Lobster"/>
                <a:sym typeface="Lobster"/>
              </a:rPr>
              <a:t>“Canvases”- The Students’ Art Worlds</a:t>
            </a:r>
            <a:endParaRPr sz="3000">
              <a:latin typeface="Lobster"/>
              <a:ea typeface="Lobster"/>
              <a:cs typeface="Lobster"/>
              <a:sym typeface="Lobster"/>
            </a:endParaRPr>
          </a:p>
        </p:txBody>
      </p:sp>
      <p:pic>
        <p:nvPicPr>
          <p:cNvPr id="90" name="Google Shape;90;p18"/>
          <p:cNvPicPr preferRelativeResize="0"/>
          <p:nvPr/>
        </p:nvPicPr>
        <p:blipFill rotWithShape="1">
          <a:blip r:embed="rId4">
            <a:alphaModFix/>
          </a:blip>
          <a:srcRect b="0" l="29194" r="27114" t="15131"/>
          <a:stretch/>
        </p:blipFill>
        <p:spPr>
          <a:xfrm>
            <a:off x="5034200" y="2830438"/>
            <a:ext cx="1642825" cy="2119000"/>
          </a:xfrm>
          <a:prstGeom prst="rect">
            <a:avLst/>
          </a:prstGeom>
          <a:noFill/>
          <a:ln>
            <a:noFill/>
          </a:ln>
        </p:spPr>
      </p:pic>
      <p:pic>
        <p:nvPicPr>
          <p:cNvPr id="91" name="Google Shape;91;p18"/>
          <p:cNvPicPr preferRelativeResize="0"/>
          <p:nvPr/>
        </p:nvPicPr>
        <p:blipFill>
          <a:blip r:embed="rId5">
            <a:alphaModFix/>
          </a:blip>
          <a:stretch>
            <a:fillRect/>
          </a:stretch>
        </p:blipFill>
        <p:spPr>
          <a:xfrm>
            <a:off x="248138" y="1083162"/>
            <a:ext cx="2503375" cy="1819126"/>
          </a:xfrm>
          <a:prstGeom prst="rect">
            <a:avLst/>
          </a:prstGeom>
          <a:noFill/>
          <a:ln>
            <a:noFill/>
          </a:ln>
        </p:spPr>
      </p:pic>
      <p:pic>
        <p:nvPicPr>
          <p:cNvPr id="92" name="Google Shape;92;p18"/>
          <p:cNvPicPr preferRelativeResize="0"/>
          <p:nvPr/>
        </p:nvPicPr>
        <p:blipFill>
          <a:blip r:embed="rId6">
            <a:alphaModFix/>
          </a:blip>
          <a:stretch>
            <a:fillRect/>
          </a:stretch>
        </p:blipFill>
        <p:spPr>
          <a:xfrm>
            <a:off x="55525" y="3095775"/>
            <a:ext cx="2805724" cy="1986074"/>
          </a:xfrm>
          <a:prstGeom prst="rect">
            <a:avLst/>
          </a:prstGeom>
          <a:noFill/>
          <a:ln>
            <a:noFill/>
          </a:ln>
        </p:spPr>
      </p:pic>
      <p:pic>
        <p:nvPicPr>
          <p:cNvPr id="93" name="Google Shape;93;p18"/>
          <p:cNvPicPr preferRelativeResize="0"/>
          <p:nvPr/>
        </p:nvPicPr>
        <p:blipFill rotWithShape="1">
          <a:blip r:embed="rId7">
            <a:alphaModFix/>
          </a:blip>
          <a:srcRect b="0" l="11428" r="39332" t="0"/>
          <a:stretch/>
        </p:blipFill>
        <p:spPr>
          <a:xfrm>
            <a:off x="5034200" y="549575"/>
            <a:ext cx="1642825" cy="2221050"/>
          </a:xfrm>
          <a:prstGeom prst="rect">
            <a:avLst/>
          </a:prstGeom>
          <a:noFill/>
          <a:ln>
            <a:noFill/>
          </a:ln>
        </p:spPr>
      </p:pic>
      <p:pic>
        <p:nvPicPr>
          <p:cNvPr id="94" name="Google Shape;94;p18"/>
          <p:cNvPicPr preferRelativeResize="0"/>
          <p:nvPr/>
        </p:nvPicPr>
        <p:blipFill>
          <a:blip r:embed="rId8">
            <a:alphaModFix/>
          </a:blip>
          <a:stretch>
            <a:fillRect/>
          </a:stretch>
        </p:blipFill>
        <p:spPr>
          <a:xfrm>
            <a:off x="2995075" y="3136162"/>
            <a:ext cx="1905300" cy="1905300"/>
          </a:xfrm>
          <a:prstGeom prst="rect">
            <a:avLst/>
          </a:prstGeom>
          <a:noFill/>
          <a:ln>
            <a:noFill/>
          </a:ln>
        </p:spPr>
      </p:pic>
      <p:pic>
        <p:nvPicPr>
          <p:cNvPr id="95" name="Google Shape;95;p18"/>
          <p:cNvPicPr preferRelativeResize="0"/>
          <p:nvPr/>
        </p:nvPicPr>
        <p:blipFill rotWithShape="1">
          <a:blip r:embed="rId9">
            <a:alphaModFix/>
          </a:blip>
          <a:srcRect b="17478" l="0" r="49477" t="0"/>
          <a:stretch/>
        </p:blipFill>
        <p:spPr>
          <a:xfrm>
            <a:off x="2884125" y="684825"/>
            <a:ext cx="2080976" cy="2320151"/>
          </a:xfrm>
          <a:prstGeom prst="rect">
            <a:avLst/>
          </a:prstGeom>
          <a:noFill/>
          <a:ln>
            <a:noFill/>
          </a:ln>
        </p:spPr>
      </p:pic>
      <p:pic>
        <p:nvPicPr>
          <p:cNvPr id="96" name="Google Shape;96;p18"/>
          <p:cNvPicPr preferRelativeResize="0"/>
          <p:nvPr/>
        </p:nvPicPr>
        <p:blipFill rotWithShape="1">
          <a:blip r:embed="rId10">
            <a:alphaModFix/>
          </a:blip>
          <a:srcRect b="0" l="0" r="21703" t="0"/>
          <a:stretch/>
        </p:blipFill>
        <p:spPr>
          <a:xfrm>
            <a:off x="6746126" y="156725"/>
            <a:ext cx="2177000" cy="1986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100" name="Shape 100"/>
        <p:cNvGrpSpPr/>
        <p:nvPr/>
      </p:nvGrpSpPr>
      <p:grpSpPr>
        <a:xfrm>
          <a:off x="0" y="0"/>
          <a:ext cx="0" cy="0"/>
          <a:chOff x="0" y="0"/>
          <a:chExt cx="0" cy="0"/>
        </a:xfrm>
      </p:grpSpPr>
      <p:sp>
        <p:nvSpPr>
          <p:cNvPr id="101" name="Google Shape;101;p19"/>
          <p:cNvSpPr txBox="1"/>
          <p:nvPr/>
        </p:nvSpPr>
        <p:spPr>
          <a:xfrm>
            <a:off x="131725" y="108500"/>
            <a:ext cx="91440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Lobster"/>
                <a:ea typeface="Lobster"/>
                <a:cs typeface="Lobster"/>
                <a:sym typeface="Lobster"/>
              </a:rPr>
              <a:t>Entering another person’s Canvas = entering the Magic Circle </a:t>
            </a:r>
            <a:endParaRPr sz="3000">
              <a:latin typeface="Lobster"/>
              <a:ea typeface="Lobster"/>
              <a:cs typeface="Lobster"/>
              <a:sym typeface="Lobster"/>
            </a:endParaRPr>
          </a:p>
        </p:txBody>
      </p:sp>
      <p:pic>
        <p:nvPicPr>
          <p:cNvPr id="102" name="Google Shape;102;p19"/>
          <p:cNvPicPr preferRelativeResize="0"/>
          <p:nvPr/>
        </p:nvPicPr>
        <p:blipFill>
          <a:blip r:embed="rId3">
            <a:alphaModFix/>
          </a:blip>
          <a:stretch>
            <a:fillRect/>
          </a:stretch>
        </p:blipFill>
        <p:spPr>
          <a:xfrm>
            <a:off x="131725" y="864225"/>
            <a:ext cx="5674149" cy="2364225"/>
          </a:xfrm>
          <a:prstGeom prst="rect">
            <a:avLst/>
          </a:prstGeom>
          <a:noFill/>
          <a:ln>
            <a:noFill/>
          </a:ln>
        </p:spPr>
      </p:pic>
      <p:pic>
        <p:nvPicPr>
          <p:cNvPr id="103" name="Google Shape;103;p19"/>
          <p:cNvPicPr preferRelativeResize="0"/>
          <p:nvPr/>
        </p:nvPicPr>
        <p:blipFill>
          <a:blip r:embed="rId4">
            <a:alphaModFix/>
          </a:blip>
          <a:stretch>
            <a:fillRect/>
          </a:stretch>
        </p:blipFill>
        <p:spPr>
          <a:xfrm>
            <a:off x="6010599" y="938300"/>
            <a:ext cx="2883533" cy="4036000"/>
          </a:xfrm>
          <a:prstGeom prst="rect">
            <a:avLst/>
          </a:prstGeom>
          <a:noFill/>
          <a:ln>
            <a:noFill/>
          </a:ln>
        </p:spPr>
      </p:pic>
      <p:pic>
        <p:nvPicPr>
          <p:cNvPr id="104" name="Google Shape;104;p19"/>
          <p:cNvPicPr preferRelativeResize="0"/>
          <p:nvPr/>
        </p:nvPicPr>
        <p:blipFill>
          <a:blip r:embed="rId5">
            <a:alphaModFix/>
          </a:blip>
          <a:stretch>
            <a:fillRect/>
          </a:stretch>
        </p:blipFill>
        <p:spPr>
          <a:xfrm>
            <a:off x="152400" y="3380850"/>
            <a:ext cx="2278656" cy="1610250"/>
          </a:xfrm>
          <a:prstGeom prst="rect">
            <a:avLst/>
          </a:prstGeom>
          <a:noFill/>
          <a:ln>
            <a:noFill/>
          </a:ln>
        </p:spPr>
      </p:pic>
      <p:pic>
        <p:nvPicPr>
          <p:cNvPr id="105" name="Google Shape;105;p19"/>
          <p:cNvPicPr preferRelativeResize="0"/>
          <p:nvPr/>
        </p:nvPicPr>
        <p:blipFill>
          <a:blip r:embed="rId6">
            <a:alphaModFix/>
          </a:blip>
          <a:stretch>
            <a:fillRect/>
          </a:stretch>
        </p:blipFill>
        <p:spPr>
          <a:xfrm>
            <a:off x="2583456" y="3380850"/>
            <a:ext cx="2972770" cy="1610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The Art Vandal</a:t>
            </a:r>
            <a:endParaRPr sz="3000">
              <a:latin typeface="Times New Roman"/>
              <a:ea typeface="Times New Roman"/>
              <a:cs typeface="Times New Roman"/>
              <a:sym typeface="Times New Roman"/>
            </a:endParaRPr>
          </a:p>
        </p:txBody>
      </p:sp>
      <p:sp>
        <p:nvSpPr>
          <p:cNvPr id="111" name="Google Shape;111;p20"/>
          <p:cNvSpPr txBox="1"/>
          <p:nvPr>
            <p:ph idx="1" type="body"/>
          </p:nvPr>
        </p:nvSpPr>
        <p:spPr>
          <a:xfrm>
            <a:off x="4183125" y="1152475"/>
            <a:ext cx="4649100" cy="3416400"/>
          </a:xfrm>
          <a:prstGeom prst="rect">
            <a:avLst/>
          </a:prstGeom>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Char char="●"/>
            </a:pPr>
            <a:r>
              <a:rPr lang="en" sz="2400">
                <a:latin typeface="Times New Roman"/>
                <a:ea typeface="Times New Roman"/>
                <a:cs typeface="Times New Roman"/>
                <a:sym typeface="Times New Roman"/>
              </a:rPr>
              <a:t>Dragons have been appearing in the Canvases of the students and wrecking them apart. </a:t>
            </a:r>
            <a:endParaRPr sz="2400">
              <a:latin typeface="Times New Roman"/>
              <a:ea typeface="Times New Roman"/>
              <a:cs typeface="Times New Roman"/>
              <a:sym typeface="Times New Roman"/>
            </a:endParaRPr>
          </a:p>
          <a:p>
            <a:pPr indent="-381000" lvl="0" marL="457200" rtl="0" algn="ctr">
              <a:spcBef>
                <a:spcPts val="0"/>
              </a:spcBef>
              <a:spcAft>
                <a:spcPts val="0"/>
              </a:spcAft>
              <a:buSzPts val="2400"/>
              <a:buFont typeface="Times New Roman"/>
              <a:buChar char="●"/>
            </a:pPr>
            <a:r>
              <a:rPr lang="en" sz="2400">
                <a:latin typeface="Times New Roman"/>
                <a:ea typeface="Times New Roman"/>
                <a:cs typeface="Times New Roman"/>
                <a:sym typeface="Times New Roman"/>
              </a:rPr>
              <a:t>Emily is the new girl, and she could bring dragons to life.</a:t>
            </a:r>
            <a:endParaRPr sz="2400">
              <a:latin typeface="Times New Roman"/>
              <a:ea typeface="Times New Roman"/>
              <a:cs typeface="Times New Roman"/>
              <a:sym typeface="Times New Roman"/>
            </a:endParaRPr>
          </a:p>
          <a:p>
            <a:pPr indent="-381000" lvl="0" marL="457200" rtl="0" algn="ctr">
              <a:spcBef>
                <a:spcPts val="0"/>
              </a:spcBef>
              <a:spcAft>
                <a:spcPts val="0"/>
              </a:spcAft>
              <a:buSzPts val="2400"/>
              <a:buFont typeface="Times New Roman"/>
              <a:buChar char="●"/>
            </a:pPr>
            <a:r>
              <a:rPr lang="en" sz="2400">
                <a:latin typeface="Times New Roman"/>
                <a:ea typeface="Times New Roman"/>
                <a:cs typeface="Times New Roman"/>
                <a:sym typeface="Times New Roman"/>
              </a:rPr>
              <a:t>People think that she is the one who has done it. </a:t>
            </a:r>
            <a:endParaRPr sz="2400">
              <a:latin typeface="Times New Roman"/>
              <a:ea typeface="Times New Roman"/>
              <a:cs typeface="Times New Roman"/>
              <a:sym typeface="Times New Roman"/>
            </a:endParaRPr>
          </a:p>
        </p:txBody>
      </p:sp>
      <p:pic>
        <p:nvPicPr>
          <p:cNvPr id="112" name="Google Shape;112;p20"/>
          <p:cNvPicPr preferRelativeResize="0"/>
          <p:nvPr/>
        </p:nvPicPr>
        <p:blipFill>
          <a:blip r:embed="rId3">
            <a:alphaModFix/>
          </a:blip>
          <a:stretch>
            <a:fillRect/>
          </a:stretch>
        </p:blipFill>
        <p:spPr>
          <a:xfrm>
            <a:off x="311700" y="1152475"/>
            <a:ext cx="3956101" cy="35002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ctrTitle"/>
          </p:nvPr>
        </p:nvSpPr>
        <p:spPr>
          <a:xfrm>
            <a:off x="311708" y="28420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Georgia"/>
                <a:ea typeface="Georgia"/>
                <a:cs typeface="Georgia"/>
                <a:sym typeface="Georgia"/>
              </a:rPr>
              <a:t>Importance of:</a:t>
            </a:r>
            <a:endParaRPr sz="2400">
              <a:latin typeface="Georgia"/>
              <a:ea typeface="Georgia"/>
              <a:cs typeface="Georgia"/>
              <a:sym typeface="Georgia"/>
            </a:endParaRPr>
          </a:p>
          <a:p>
            <a:pPr indent="0" lvl="0" marL="0" rtl="0" algn="l">
              <a:spcBef>
                <a:spcPts val="0"/>
              </a:spcBef>
              <a:spcAft>
                <a:spcPts val="0"/>
              </a:spcAft>
              <a:buNone/>
            </a:pPr>
            <a:r>
              <a:t/>
            </a:r>
            <a:endParaRPr sz="3000">
              <a:latin typeface="Georgia"/>
              <a:ea typeface="Georgia"/>
              <a:cs typeface="Georgia"/>
              <a:sym typeface="Georgia"/>
            </a:endParaRPr>
          </a:p>
          <a:p>
            <a:pPr indent="0" lvl="0" marL="0" rtl="0" algn="ctr">
              <a:spcBef>
                <a:spcPts val="0"/>
              </a:spcBef>
              <a:spcAft>
                <a:spcPts val="0"/>
              </a:spcAft>
              <a:buNone/>
            </a:pPr>
            <a:r>
              <a:rPr lang="en" sz="3600">
                <a:latin typeface="Georgia"/>
                <a:ea typeface="Georgia"/>
                <a:cs typeface="Georgia"/>
                <a:sym typeface="Georgia"/>
              </a:rPr>
              <a:t>Asian American Women in Cinema</a:t>
            </a:r>
            <a:endParaRPr sz="3600">
              <a:latin typeface="Georgia"/>
              <a:ea typeface="Georgia"/>
              <a:cs typeface="Georgia"/>
              <a:sym typeface="Georgia"/>
            </a:endParaRPr>
          </a:p>
          <a:p>
            <a:pPr indent="0" lvl="0" marL="0" rtl="0" algn="ctr">
              <a:spcBef>
                <a:spcPts val="0"/>
              </a:spcBef>
              <a:spcAft>
                <a:spcPts val="0"/>
              </a:spcAft>
              <a:buNone/>
            </a:pPr>
            <a:r>
              <a:t/>
            </a:r>
            <a:endParaRPr sz="3600">
              <a:latin typeface="Georgia"/>
              <a:ea typeface="Georgia"/>
              <a:cs typeface="Georgia"/>
              <a:sym typeface="Georgia"/>
            </a:endParaRPr>
          </a:p>
          <a:p>
            <a:pPr indent="0" lvl="0" marL="0" rtl="0" algn="ctr">
              <a:spcBef>
                <a:spcPts val="0"/>
              </a:spcBef>
              <a:spcAft>
                <a:spcPts val="0"/>
              </a:spcAft>
              <a:buNone/>
            </a:pPr>
            <a:r>
              <a:rPr lang="en" sz="3600">
                <a:latin typeface="Georgia"/>
                <a:ea typeface="Georgia"/>
                <a:cs typeface="Georgia"/>
                <a:sym typeface="Georgia"/>
              </a:rPr>
              <a:t>Arts Education -&gt; </a:t>
            </a:r>
            <a:r>
              <a:rPr lang="en" sz="3600">
                <a:latin typeface="Georgia"/>
                <a:ea typeface="Georgia"/>
                <a:cs typeface="Georgia"/>
                <a:sym typeface="Georgia"/>
              </a:rPr>
              <a:t>Mental Health </a:t>
            </a:r>
            <a:endParaRPr sz="3600">
              <a:latin typeface="Georgia"/>
              <a:ea typeface="Georgia"/>
              <a:cs typeface="Georgia"/>
              <a:sym typeface="Georgia"/>
            </a:endParaRPr>
          </a:p>
          <a:p>
            <a:pPr indent="0" lvl="0" marL="0" rtl="0" algn="ctr">
              <a:spcBef>
                <a:spcPts val="0"/>
              </a:spcBef>
              <a:spcAft>
                <a:spcPts val="0"/>
              </a:spcAft>
              <a:buNone/>
            </a:pPr>
            <a:r>
              <a:t/>
            </a:r>
            <a:endParaRPr sz="3600">
              <a:latin typeface="Georgia"/>
              <a:ea typeface="Georgia"/>
              <a:cs typeface="Georgia"/>
              <a:sym typeface="Georgia"/>
            </a:endParaRPr>
          </a:p>
          <a:p>
            <a:pPr indent="0" lvl="0" marL="0" rtl="0" algn="ctr">
              <a:spcBef>
                <a:spcPts val="0"/>
              </a:spcBef>
              <a:spcAft>
                <a:spcPts val="0"/>
              </a:spcAft>
              <a:buNone/>
            </a:pPr>
            <a:r>
              <a:rPr lang="en" sz="3600">
                <a:latin typeface="Georgia"/>
                <a:ea typeface="Georgia"/>
                <a:cs typeface="Georgia"/>
                <a:sym typeface="Georgia"/>
              </a:rPr>
              <a:t>Listening -&gt; Collaboration</a:t>
            </a:r>
            <a:endParaRPr sz="3600">
              <a:latin typeface="Georgia"/>
              <a:ea typeface="Georgia"/>
              <a:cs typeface="Georgia"/>
              <a:sym typeface="Georgia"/>
            </a:endParaRPr>
          </a:p>
          <a:p>
            <a:pPr indent="0" lvl="0" marL="0" rtl="0" algn="ctr">
              <a:spcBef>
                <a:spcPts val="0"/>
              </a:spcBef>
              <a:spcAft>
                <a:spcPts val="0"/>
              </a:spcAft>
              <a:buNone/>
            </a:pPr>
            <a:r>
              <a:t/>
            </a:r>
            <a:endParaRPr sz="36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